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4" r:id="rId4"/>
    <p:sldId id="273" r:id="rId5"/>
    <p:sldId id="265" r:id="rId6"/>
    <p:sldId id="267" r:id="rId7"/>
    <p:sldId id="268" r:id="rId8"/>
    <p:sldId id="269" r:id="rId9"/>
    <p:sldId id="270" r:id="rId10"/>
    <p:sldId id="272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69"/>
  </p:normalViewPr>
  <p:slideViewPr>
    <p:cSldViewPr snapToGrid="0">
      <p:cViewPr varScale="1">
        <p:scale>
          <a:sx n="41" d="100"/>
          <a:sy n="41" d="100"/>
        </p:scale>
        <p:origin x="200" y="1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6AEF09-75BF-4CAF-8637-8663E850AD1B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E3C5855-1A7C-443E-B600-9D5C805F7CAC}">
      <dgm:prSet custT="1"/>
      <dgm:spPr/>
      <dgm:t>
        <a:bodyPr/>
        <a:lstStyle/>
        <a:p>
          <a:pPr algn="l"/>
          <a:r>
            <a:rPr lang="en-US" sz="2800" dirty="0"/>
            <a:t>Students have different English language proficiency levels. </a:t>
          </a:r>
        </a:p>
      </dgm:t>
    </dgm:pt>
    <dgm:pt modelId="{4F6C9D3D-3143-418F-A16D-3E4DCD14F821}" type="parTrans" cxnId="{B0174FEA-3CC7-40C3-A7CA-B46EF02F44CC}">
      <dgm:prSet/>
      <dgm:spPr/>
      <dgm:t>
        <a:bodyPr/>
        <a:lstStyle/>
        <a:p>
          <a:endParaRPr lang="en-US"/>
        </a:p>
      </dgm:t>
    </dgm:pt>
    <dgm:pt modelId="{A9D0763A-079F-46F2-967F-669B234206FE}" type="sibTrans" cxnId="{B0174FEA-3CC7-40C3-A7CA-B46EF02F44CC}">
      <dgm:prSet/>
      <dgm:spPr/>
      <dgm:t>
        <a:bodyPr/>
        <a:lstStyle/>
        <a:p>
          <a:endParaRPr lang="en-US"/>
        </a:p>
      </dgm:t>
    </dgm:pt>
    <dgm:pt modelId="{69100BBB-3546-4A32-ABFF-6CBF30993AE1}">
      <dgm:prSet custT="1"/>
      <dgm:spPr/>
      <dgm:t>
        <a:bodyPr/>
        <a:lstStyle/>
        <a:p>
          <a:pPr algn="l"/>
          <a:r>
            <a:rPr lang="en-US" sz="2800"/>
            <a:t>Reduce language barriers: UDL provides multiple ways to access content through visuals, audio, text and scaffold. </a:t>
          </a:r>
          <a:endParaRPr lang="en-US" sz="2800" dirty="0"/>
        </a:p>
      </dgm:t>
    </dgm:pt>
    <dgm:pt modelId="{52C709B6-2D80-4F2C-B8EA-3BBFD7C5C07A}" type="parTrans" cxnId="{C0445C44-EB72-42FC-AF5E-8E92319253A1}">
      <dgm:prSet/>
      <dgm:spPr/>
      <dgm:t>
        <a:bodyPr/>
        <a:lstStyle/>
        <a:p>
          <a:endParaRPr lang="en-US"/>
        </a:p>
      </dgm:t>
    </dgm:pt>
    <dgm:pt modelId="{91529F6C-9B0B-4DDC-B676-78EDF3887C80}" type="sibTrans" cxnId="{C0445C44-EB72-42FC-AF5E-8E92319253A1}">
      <dgm:prSet/>
      <dgm:spPr/>
      <dgm:t>
        <a:bodyPr/>
        <a:lstStyle/>
        <a:p>
          <a:endParaRPr lang="en-US"/>
        </a:p>
      </dgm:t>
    </dgm:pt>
    <dgm:pt modelId="{B306EA87-345E-4899-A02E-49EEE77730E8}">
      <dgm:prSet custT="1"/>
      <dgm:spPr/>
      <dgm:t>
        <a:bodyPr/>
        <a:lstStyle/>
        <a:p>
          <a:pPr algn="l"/>
          <a:r>
            <a:rPr lang="en-US" sz="2800"/>
            <a:t>Support expression: students demonstrate their learning through different modalities. </a:t>
          </a:r>
          <a:endParaRPr lang="en-US" sz="2800" dirty="0"/>
        </a:p>
      </dgm:t>
    </dgm:pt>
    <dgm:pt modelId="{66496845-92A8-4F2C-844C-EA4C757968F5}" type="parTrans" cxnId="{E3FC2982-CAC3-4DAB-BCCD-F05E58B27717}">
      <dgm:prSet/>
      <dgm:spPr/>
      <dgm:t>
        <a:bodyPr/>
        <a:lstStyle/>
        <a:p>
          <a:endParaRPr lang="en-US"/>
        </a:p>
      </dgm:t>
    </dgm:pt>
    <dgm:pt modelId="{B2A91CF4-2C52-492D-B4E9-6D1607BC7C9E}" type="sibTrans" cxnId="{E3FC2982-CAC3-4DAB-BCCD-F05E58B27717}">
      <dgm:prSet/>
      <dgm:spPr/>
      <dgm:t>
        <a:bodyPr/>
        <a:lstStyle/>
        <a:p>
          <a:endParaRPr lang="en-US"/>
        </a:p>
      </dgm:t>
    </dgm:pt>
    <dgm:pt modelId="{F67D2388-1C8C-43F6-B03D-D94812991E17}">
      <dgm:prSet/>
      <dgm:spPr/>
      <dgm:t>
        <a:bodyPr/>
        <a:lstStyle/>
        <a:p>
          <a:pPr algn="l"/>
          <a:r>
            <a:rPr lang="en-US"/>
            <a:t>Increase engagement: Choice, relevance and meaningful activities can increase motivation </a:t>
          </a:r>
          <a:endParaRPr lang="en-US" dirty="0"/>
        </a:p>
      </dgm:t>
    </dgm:pt>
    <dgm:pt modelId="{67A4BAB3-E3F3-4F97-B350-22E8309FC1A9}" type="parTrans" cxnId="{856A5759-90E3-42EC-9EFC-589151165DB5}">
      <dgm:prSet/>
      <dgm:spPr/>
      <dgm:t>
        <a:bodyPr/>
        <a:lstStyle/>
        <a:p>
          <a:endParaRPr lang="en-US"/>
        </a:p>
      </dgm:t>
    </dgm:pt>
    <dgm:pt modelId="{C0ECA79D-6C89-494C-99F3-0A2642F2AA28}" type="sibTrans" cxnId="{856A5759-90E3-42EC-9EFC-589151165DB5}">
      <dgm:prSet/>
      <dgm:spPr/>
      <dgm:t>
        <a:bodyPr/>
        <a:lstStyle/>
        <a:p>
          <a:endParaRPr lang="en-US"/>
        </a:p>
      </dgm:t>
    </dgm:pt>
    <dgm:pt modelId="{A89872BC-7374-4785-9891-CDA7CE314556}">
      <dgm:prSet custT="1"/>
      <dgm:spPr/>
      <dgm:t>
        <a:bodyPr/>
        <a:lstStyle/>
        <a:p>
          <a:pPr algn="l"/>
          <a:r>
            <a:rPr lang="en-US" sz="2800" dirty="0"/>
            <a:t>Reduce anxiety which can impact students’ participation and language learning.  </a:t>
          </a:r>
        </a:p>
      </dgm:t>
    </dgm:pt>
    <dgm:pt modelId="{1982902A-C7C9-4A35-B680-5A6CB4F0F73E}" type="parTrans" cxnId="{793A3D67-3263-4921-B17E-F9A3A8EF4C1C}">
      <dgm:prSet/>
      <dgm:spPr/>
      <dgm:t>
        <a:bodyPr/>
        <a:lstStyle/>
        <a:p>
          <a:endParaRPr lang="en-US"/>
        </a:p>
      </dgm:t>
    </dgm:pt>
    <dgm:pt modelId="{4965E731-F483-4803-BC0D-596CB7C6F9D8}" type="sibTrans" cxnId="{793A3D67-3263-4921-B17E-F9A3A8EF4C1C}">
      <dgm:prSet/>
      <dgm:spPr/>
      <dgm:t>
        <a:bodyPr/>
        <a:lstStyle/>
        <a:p>
          <a:endParaRPr lang="en-US"/>
        </a:p>
      </dgm:t>
    </dgm:pt>
    <dgm:pt modelId="{F97A0A83-E2CB-384C-BAA4-DB50DDC3900C}" type="pres">
      <dgm:prSet presAssocID="{606AEF09-75BF-4CAF-8637-8663E850AD1B}" presName="diagram" presStyleCnt="0">
        <dgm:presLayoutVars>
          <dgm:dir/>
          <dgm:resizeHandles val="exact"/>
        </dgm:presLayoutVars>
      </dgm:prSet>
      <dgm:spPr/>
    </dgm:pt>
    <dgm:pt modelId="{FA746101-C23C-CB4C-8634-5FAEB8E23FC1}" type="pres">
      <dgm:prSet presAssocID="{6E3C5855-1A7C-443E-B600-9D5C805F7CAC}" presName="node" presStyleLbl="node1" presStyleIdx="0" presStyleCnt="5">
        <dgm:presLayoutVars>
          <dgm:bulletEnabled val="1"/>
        </dgm:presLayoutVars>
      </dgm:prSet>
      <dgm:spPr/>
    </dgm:pt>
    <dgm:pt modelId="{F3CDB5C1-59F8-6E43-8B63-57C98C27F674}" type="pres">
      <dgm:prSet presAssocID="{A9D0763A-079F-46F2-967F-669B234206FE}" presName="sibTrans" presStyleCnt="0"/>
      <dgm:spPr/>
    </dgm:pt>
    <dgm:pt modelId="{BE80D958-A76C-1149-9A7F-A88A3353F8CE}" type="pres">
      <dgm:prSet presAssocID="{69100BBB-3546-4A32-ABFF-6CBF30993AE1}" presName="node" presStyleLbl="node1" presStyleIdx="1" presStyleCnt="5">
        <dgm:presLayoutVars>
          <dgm:bulletEnabled val="1"/>
        </dgm:presLayoutVars>
      </dgm:prSet>
      <dgm:spPr/>
    </dgm:pt>
    <dgm:pt modelId="{061CC0A3-C1CD-4C43-954D-309BD36903DD}" type="pres">
      <dgm:prSet presAssocID="{91529F6C-9B0B-4DDC-B676-78EDF3887C80}" presName="sibTrans" presStyleCnt="0"/>
      <dgm:spPr/>
    </dgm:pt>
    <dgm:pt modelId="{BFE1E6CA-32C6-B343-AA51-2D52786E61CC}" type="pres">
      <dgm:prSet presAssocID="{F67D2388-1C8C-43F6-B03D-D94812991E17}" presName="node" presStyleLbl="node1" presStyleIdx="2" presStyleCnt="5">
        <dgm:presLayoutVars>
          <dgm:bulletEnabled val="1"/>
        </dgm:presLayoutVars>
      </dgm:prSet>
      <dgm:spPr/>
    </dgm:pt>
    <dgm:pt modelId="{32C6B9A2-6199-4141-B54A-438C7DD4C77D}" type="pres">
      <dgm:prSet presAssocID="{C0ECA79D-6C89-494C-99F3-0A2642F2AA28}" presName="sibTrans" presStyleCnt="0"/>
      <dgm:spPr/>
    </dgm:pt>
    <dgm:pt modelId="{BF6D97C8-F400-E54A-BB32-FD58B46C2261}" type="pres">
      <dgm:prSet presAssocID="{B306EA87-345E-4899-A02E-49EEE77730E8}" presName="node" presStyleLbl="node1" presStyleIdx="3" presStyleCnt="5">
        <dgm:presLayoutVars>
          <dgm:bulletEnabled val="1"/>
        </dgm:presLayoutVars>
      </dgm:prSet>
      <dgm:spPr/>
    </dgm:pt>
    <dgm:pt modelId="{18AD4B27-21AF-CA42-8559-48CE8DB65B2C}" type="pres">
      <dgm:prSet presAssocID="{B2A91CF4-2C52-492D-B4E9-6D1607BC7C9E}" presName="sibTrans" presStyleCnt="0"/>
      <dgm:spPr/>
    </dgm:pt>
    <dgm:pt modelId="{31B0805B-FFBB-BB4E-BF1E-CF174920C684}" type="pres">
      <dgm:prSet presAssocID="{A89872BC-7374-4785-9891-CDA7CE314556}" presName="node" presStyleLbl="node1" presStyleIdx="4" presStyleCnt="5">
        <dgm:presLayoutVars>
          <dgm:bulletEnabled val="1"/>
        </dgm:presLayoutVars>
      </dgm:prSet>
      <dgm:spPr/>
    </dgm:pt>
  </dgm:ptLst>
  <dgm:cxnLst>
    <dgm:cxn modelId="{FE8A1B27-4C53-C349-A175-4F54E8A62CDE}" type="presOf" srcId="{B306EA87-345E-4899-A02E-49EEE77730E8}" destId="{BF6D97C8-F400-E54A-BB32-FD58B46C2261}" srcOrd="0" destOrd="0" presId="urn:microsoft.com/office/officeart/2005/8/layout/default"/>
    <dgm:cxn modelId="{64029C2C-70A6-D544-A0BF-645B6A2988B3}" type="presOf" srcId="{A89872BC-7374-4785-9891-CDA7CE314556}" destId="{31B0805B-FFBB-BB4E-BF1E-CF174920C684}" srcOrd="0" destOrd="0" presId="urn:microsoft.com/office/officeart/2005/8/layout/default"/>
    <dgm:cxn modelId="{B8F8B13E-914C-894C-85CF-475F1B46B9A4}" type="presOf" srcId="{606AEF09-75BF-4CAF-8637-8663E850AD1B}" destId="{F97A0A83-E2CB-384C-BAA4-DB50DDC3900C}" srcOrd="0" destOrd="0" presId="urn:microsoft.com/office/officeart/2005/8/layout/default"/>
    <dgm:cxn modelId="{C0445C44-EB72-42FC-AF5E-8E92319253A1}" srcId="{606AEF09-75BF-4CAF-8637-8663E850AD1B}" destId="{69100BBB-3546-4A32-ABFF-6CBF30993AE1}" srcOrd="1" destOrd="0" parTransId="{52C709B6-2D80-4F2C-B8EA-3BBFD7C5C07A}" sibTransId="{91529F6C-9B0B-4DDC-B676-78EDF3887C80}"/>
    <dgm:cxn modelId="{856A5759-90E3-42EC-9EFC-589151165DB5}" srcId="{606AEF09-75BF-4CAF-8637-8663E850AD1B}" destId="{F67D2388-1C8C-43F6-B03D-D94812991E17}" srcOrd="2" destOrd="0" parTransId="{67A4BAB3-E3F3-4F97-B350-22E8309FC1A9}" sibTransId="{C0ECA79D-6C89-494C-99F3-0A2642F2AA28}"/>
    <dgm:cxn modelId="{793A3D67-3263-4921-B17E-F9A3A8EF4C1C}" srcId="{606AEF09-75BF-4CAF-8637-8663E850AD1B}" destId="{A89872BC-7374-4785-9891-CDA7CE314556}" srcOrd="4" destOrd="0" parTransId="{1982902A-C7C9-4A35-B680-5A6CB4F0F73E}" sibTransId="{4965E731-F483-4803-BC0D-596CB7C6F9D8}"/>
    <dgm:cxn modelId="{43692882-74EE-2647-86A2-6185677763D8}" type="presOf" srcId="{F67D2388-1C8C-43F6-B03D-D94812991E17}" destId="{BFE1E6CA-32C6-B343-AA51-2D52786E61CC}" srcOrd="0" destOrd="0" presId="urn:microsoft.com/office/officeart/2005/8/layout/default"/>
    <dgm:cxn modelId="{E3FC2982-CAC3-4DAB-BCCD-F05E58B27717}" srcId="{606AEF09-75BF-4CAF-8637-8663E850AD1B}" destId="{B306EA87-345E-4899-A02E-49EEE77730E8}" srcOrd="3" destOrd="0" parTransId="{66496845-92A8-4F2C-844C-EA4C757968F5}" sibTransId="{B2A91CF4-2C52-492D-B4E9-6D1607BC7C9E}"/>
    <dgm:cxn modelId="{EE06F684-2F36-1249-B887-4F3FB4D3ECD6}" type="presOf" srcId="{69100BBB-3546-4A32-ABFF-6CBF30993AE1}" destId="{BE80D958-A76C-1149-9A7F-A88A3353F8CE}" srcOrd="0" destOrd="0" presId="urn:microsoft.com/office/officeart/2005/8/layout/default"/>
    <dgm:cxn modelId="{B0174FEA-3CC7-40C3-A7CA-B46EF02F44CC}" srcId="{606AEF09-75BF-4CAF-8637-8663E850AD1B}" destId="{6E3C5855-1A7C-443E-B600-9D5C805F7CAC}" srcOrd="0" destOrd="0" parTransId="{4F6C9D3D-3143-418F-A16D-3E4DCD14F821}" sibTransId="{A9D0763A-079F-46F2-967F-669B234206FE}"/>
    <dgm:cxn modelId="{CC1297FA-90C8-7A4E-AE10-C9B167A7D08B}" type="presOf" srcId="{6E3C5855-1A7C-443E-B600-9D5C805F7CAC}" destId="{FA746101-C23C-CB4C-8634-5FAEB8E23FC1}" srcOrd="0" destOrd="0" presId="urn:microsoft.com/office/officeart/2005/8/layout/default"/>
    <dgm:cxn modelId="{A0A7614E-36CC-FC4A-986A-DC6ABC15CE67}" type="presParOf" srcId="{F97A0A83-E2CB-384C-BAA4-DB50DDC3900C}" destId="{FA746101-C23C-CB4C-8634-5FAEB8E23FC1}" srcOrd="0" destOrd="0" presId="urn:microsoft.com/office/officeart/2005/8/layout/default"/>
    <dgm:cxn modelId="{5B854D51-0510-8340-879E-C5B2212F0EE4}" type="presParOf" srcId="{F97A0A83-E2CB-384C-BAA4-DB50DDC3900C}" destId="{F3CDB5C1-59F8-6E43-8B63-57C98C27F674}" srcOrd="1" destOrd="0" presId="urn:microsoft.com/office/officeart/2005/8/layout/default"/>
    <dgm:cxn modelId="{A0BAE742-CFC5-4A4C-A1ED-1FC2B894824F}" type="presParOf" srcId="{F97A0A83-E2CB-384C-BAA4-DB50DDC3900C}" destId="{BE80D958-A76C-1149-9A7F-A88A3353F8CE}" srcOrd="2" destOrd="0" presId="urn:microsoft.com/office/officeart/2005/8/layout/default"/>
    <dgm:cxn modelId="{0A837BAA-32B3-1A47-8268-48D88E0C50DA}" type="presParOf" srcId="{F97A0A83-E2CB-384C-BAA4-DB50DDC3900C}" destId="{061CC0A3-C1CD-4C43-954D-309BD36903DD}" srcOrd="3" destOrd="0" presId="urn:microsoft.com/office/officeart/2005/8/layout/default"/>
    <dgm:cxn modelId="{578865F4-414A-4B4E-8108-889A8FA61B01}" type="presParOf" srcId="{F97A0A83-E2CB-384C-BAA4-DB50DDC3900C}" destId="{BFE1E6CA-32C6-B343-AA51-2D52786E61CC}" srcOrd="4" destOrd="0" presId="urn:microsoft.com/office/officeart/2005/8/layout/default"/>
    <dgm:cxn modelId="{31FBA60D-338E-B441-87FE-7C1EB9545EC9}" type="presParOf" srcId="{F97A0A83-E2CB-384C-BAA4-DB50DDC3900C}" destId="{32C6B9A2-6199-4141-B54A-438C7DD4C77D}" srcOrd="5" destOrd="0" presId="urn:microsoft.com/office/officeart/2005/8/layout/default"/>
    <dgm:cxn modelId="{B2323D20-A47C-9B45-9A54-565B17BBB706}" type="presParOf" srcId="{F97A0A83-E2CB-384C-BAA4-DB50DDC3900C}" destId="{BF6D97C8-F400-E54A-BB32-FD58B46C2261}" srcOrd="6" destOrd="0" presId="urn:microsoft.com/office/officeart/2005/8/layout/default"/>
    <dgm:cxn modelId="{DEFB6D90-EC0E-0549-9D8B-93956E979670}" type="presParOf" srcId="{F97A0A83-E2CB-384C-BAA4-DB50DDC3900C}" destId="{18AD4B27-21AF-CA42-8559-48CE8DB65B2C}" srcOrd="7" destOrd="0" presId="urn:microsoft.com/office/officeart/2005/8/layout/default"/>
    <dgm:cxn modelId="{C273D407-7535-FA45-9BF3-6CDDDCAA51B9}" type="presParOf" srcId="{F97A0A83-E2CB-384C-BAA4-DB50DDC3900C}" destId="{31B0805B-FFBB-BB4E-BF1E-CF174920C68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746101-C23C-CB4C-8634-5FAEB8E23FC1}">
      <dsp:nvSpPr>
        <dsp:cNvPr id="0" name=""/>
        <dsp:cNvSpPr/>
      </dsp:nvSpPr>
      <dsp:spPr>
        <a:xfrm>
          <a:off x="0" y="567740"/>
          <a:ext cx="3865144" cy="23190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Students have different English language proficiency levels. </a:t>
          </a:r>
        </a:p>
      </dsp:txBody>
      <dsp:txXfrm>
        <a:off x="0" y="567740"/>
        <a:ext cx="3865144" cy="2319086"/>
      </dsp:txXfrm>
    </dsp:sp>
    <dsp:sp modelId="{BE80D958-A76C-1149-9A7F-A88A3353F8CE}">
      <dsp:nvSpPr>
        <dsp:cNvPr id="0" name=""/>
        <dsp:cNvSpPr/>
      </dsp:nvSpPr>
      <dsp:spPr>
        <a:xfrm>
          <a:off x="4251659" y="567740"/>
          <a:ext cx="3865144" cy="2319086"/>
        </a:xfrm>
        <a:prstGeom prst="rect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Reduce language barriers: UDL provides multiple ways to access content through visuals, audio, text and scaffold. </a:t>
          </a:r>
          <a:endParaRPr lang="en-US" sz="2800" kern="1200" dirty="0"/>
        </a:p>
      </dsp:txBody>
      <dsp:txXfrm>
        <a:off x="4251659" y="567740"/>
        <a:ext cx="3865144" cy="2319086"/>
      </dsp:txXfrm>
    </dsp:sp>
    <dsp:sp modelId="{BFE1E6CA-32C6-B343-AA51-2D52786E61CC}">
      <dsp:nvSpPr>
        <dsp:cNvPr id="0" name=""/>
        <dsp:cNvSpPr/>
      </dsp:nvSpPr>
      <dsp:spPr>
        <a:xfrm>
          <a:off x="8503318" y="567740"/>
          <a:ext cx="3865144" cy="2319086"/>
        </a:xfrm>
        <a:prstGeom prst="rect">
          <a:avLst/>
        </a:prstGeom>
        <a:solidFill>
          <a:schemeClr val="accent2">
            <a:hueOff val="3221806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Increase engagement: Choice, relevance and meaningful activities can increase motivation </a:t>
          </a:r>
          <a:endParaRPr lang="en-US" sz="2900" kern="1200" dirty="0"/>
        </a:p>
      </dsp:txBody>
      <dsp:txXfrm>
        <a:off x="8503318" y="567740"/>
        <a:ext cx="3865144" cy="2319086"/>
      </dsp:txXfrm>
    </dsp:sp>
    <dsp:sp modelId="{BF6D97C8-F400-E54A-BB32-FD58B46C2261}">
      <dsp:nvSpPr>
        <dsp:cNvPr id="0" name=""/>
        <dsp:cNvSpPr/>
      </dsp:nvSpPr>
      <dsp:spPr>
        <a:xfrm>
          <a:off x="2125829" y="3273341"/>
          <a:ext cx="3865144" cy="2319086"/>
        </a:xfrm>
        <a:prstGeom prst="rect">
          <a:avLst/>
        </a:prstGeom>
        <a:solidFill>
          <a:schemeClr val="accent2">
            <a:hueOff val="4832709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Support expression: students demonstrate their learning through different modalities. </a:t>
          </a:r>
          <a:endParaRPr lang="en-US" sz="2800" kern="1200" dirty="0"/>
        </a:p>
      </dsp:txBody>
      <dsp:txXfrm>
        <a:off x="2125829" y="3273341"/>
        <a:ext cx="3865144" cy="2319086"/>
      </dsp:txXfrm>
    </dsp:sp>
    <dsp:sp modelId="{31B0805B-FFBB-BB4E-BF1E-CF174920C684}">
      <dsp:nvSpPr>
        <dsp:cNvPr id="0" name=""/>
        <dsp:cNvSpPr/>
      </dsp:nvSpPr>
      <dsp:spPr>
        <a:xfrm>
          <a:off x="6377488" y="3273341"/>
          <a:ext cx="3865144" cy="2319086"/>
        </a:xfrm>
        <a:prstGeom prst="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Reduce anxiety which can impact students’ participation and language learning.  </a:t>
          </a:r>
        </a:p>
      </dsp:txBody>
      <dsp:txXfrm>
        <a:off x="6377488" y="3273341"/>
        <a:ext cx="3865144" cy="2319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211C9-16C6-B781-8192-5CFF433380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D880E-C6AC-5832-D4D5-5FB46ACFE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72CF3-1748-F147-4AC3-FF5EA77C3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71DD2-099D-B248-B73C-D704CE796C51}" type="datetimeFigureOut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F583B-87F6-FDA3-0674-BD366A31E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3B03D-A0EB-CAC7-3BFC-8FC3B2E2F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9876-9C74-AC4C-9EFA-32BACD036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423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6ECB-57EE-0BEB-56CF-25AD0EE60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61404-8CF0-BD53-0650-E47C932A6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B5B4B-2731-C13F-7C02-A829871D5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71DD2-099D-B248-B73C-D704CE796C51}" type="datetimeFigureOut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1840D-A052-60B5-4FA5-F78EE7A18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CEEC3-804B-3CAB-040E-ED366571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9876-9C74-AC4C-9EFA-32BACD036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09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CA87C-CDC0-E6E5-2CEB-7903024BF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B795E8-09E8-0EFA-B957-1D92283E3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710DA-29DE-8095-6920-9BC9462E2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71DD2-099D-B248-B73C-D704CE796C51}" type="datetimeFigureOut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2D8F3-0CFF-22D6-30AE-F884C85D4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BEA6F-A22E-C47B-6964-ED9354ED2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9876-9C74-AC4C-9EFA-32BACD036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68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8A90E-5945-DCC6-CB54-5F06832B9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43BCC-9DD2-66B1-AA66-9103E53D75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E57F8-B4D2-A67C-72CC-6546D31A0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2E4B90-EE37-C635-0353-53AD1229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71DD2-099D-B248-B73C-D704CE796C51}" type="datetimeFigureOut">
              <a:rPr lang="en-US" smtClean="0"/>
              <a:t>10/9/26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B857EE-5DD7-8632-A367-52C39DD35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A55CDB-790D-56DE-E40E-1C2FA2B25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9876-9C74-AC4C-9EFA-32BACD036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79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7384A-67AC-EAA4-AD0C-18A402BF6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59C25D-8120-0DA5-9DC4-327DF3018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E27442-ADE5-30A3-5563-3E589396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E0C944-B180-43F7-31C8-B3B8BF1838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511030-7A8E-BC0F-5E65-3C40405952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569597-5851-E7E3-1A88-176B066FE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71DD2-099D-B248-B73C-D704CE796C51}" type="datetimeFigureOut">
              <a:rPr lang="en-US" smtClean="0"/>
              <a:t>10/9/26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A64D82-156A-FAAB-3BE7-BC2E400BF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01A45-09DA-F689-8578-4D3EB651C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9876-9C74-AC4C-9EFA-32BACD036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9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000C8-EE48-0246-441E-28132A6F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6E817E-FD1A-E4AA-AD8E-A23297CBC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71DD2-099D-B248-B73C-D704CE796C51}" type="datetimeFigureOut">
              <a:rPr lang="en-US" smtClean="0"/>
              <a:t>10/9/26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4936F4-74F7-B1A4-BC70-60829A7F1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898AFE-F724-AA36-6D22-B386211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9876-9C74-AC4C-9EFA-32BACD036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78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18F30F-9459-E703-AA79-479065C30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71DD2-099D-B248-B73C-D704CE796C51}" type="datetimeFigureOut">
              <a:rPr lang="en-US" smtClean="0"/>
              <a:t>10/9/26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19E651-EDDE-F27F-18CE-B64053CC9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667BB-90ED-EAAD-6740-FB08D97D7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9876-9C74-AC4C-9EFA-32BACD036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94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C7C1A-9A71-53E0-F427-E273F92E1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6FA42-8F87-E4E5-AF71-92D76DB9B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B9A0C-87C8-2E3C-D2D3-4E9940A330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DEE611-2C08-8616-9845-2518D04DC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71DD2-099D-B248-B73C-D704CE796C51}" type="datetimeFigureOut">
              <a:rPr lang="en-US" smtClean="0"/>
              <a:t>10/9/26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0483CD-7A4C-290E-C341-BAF60F5B5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A57643-5690-E567-C70F-FE3127DB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9876-9C74-AC4C-9EFA-32BACD036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67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F03A-86B8-C912-E641-9CE0808AE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A16448-FE0C-1AE8-2459-D57ECD034BC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86A6D-517D-D0E6-FE3D-0A1D35CEA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FE8C5-FE28-3089-DF4F-ED7AE29D4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71DD2-099D-B248-B73C-D704CE796C51}" type="datetimeFigureOut">
              <a:rPr lang="en-US" smtClean="0"/>
              <a:t>10/9/26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87B868-3987-34AD-9AD7-1E6E72FE7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438420-606A-6BD7-BE49-6240CF8C3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9876-9C74-AC4C-9EFA-32BACD036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7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827C8-967C-336A-8719-FD6B1F9E2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1BAD16-C9C2-C513-2F63-F7035FF18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7F7DE-75A0-01DA-5E7C-5B51CDFA6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71DD2-099D-B248-B73C-D704CE796C51}" type="datetimeFigureOut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40A05-16AD-4BD1-FDBA-32621C2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F96A2-382D-7620-1945-4CC41D30B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9876-9C74-AC4C-9EFA-32BACD036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65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9E4C46-1BA3-5906-4FA7-8173C97F35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E0DE4B-B734-3E63-D332-F42263AB8B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357A6-4227-93AC-E963-4D87F7A96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71DD2-099D-B248-B73C-D704CE796C51}" type="datetimeFigureOut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3120C-B128-7037-EC08-56617BA48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EFB8-94E1-C7F4-D5DF-D9FDF4BA2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59876-9C74-AC4C-9EFA-32BACD036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856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4163F2-0290-F2E4-D5A9-DA7D45AB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62C1F-0C2B-0D49-92D6-FA7C73F9B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FB8A4-DBBC-5850-24E3-C5F0C1789F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671DD2-099D-B248-B73C-D704CE796C51}" type="datetimeFigureOut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C9268-3F85-75A7-D564-A44FB4351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CBE77-14E6-8DC2-B061-FAB0C7332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559876-9C74-AC4C-9EFA-32BACD036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35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alreaders.com/index.html" TargetMode="External"/><Relationship Id="rId2" Type="http://schemas.openxmlformats.org/officeDocument/2006/relationships/hyperlink" Target="https://support.microsoft.com/en-us/accessibility/word/use-immersive-reader-in-word#bkmk_line_focu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hromewebstore.google.com/detail/readwrite-for-google-chro/inoeonmfapjbbkmdafoankkfajkcphgd?hl=en-US&amp;pli=1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pcut.com/" TargetMode="External"/><Relationship Id="rId2" Type="http://schemas.openxmlformats.org/officeDocument/2006/relationships/hyperlink" Target="https://www.canva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Padlet" TargetMode="External"/><Relationship Id="rId2" Type="http://schemas.openxmlformats.org/officeDocument/2006/relationships/hyperlink" Target="https://www.canva.com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stor.org/stable/44984766" TargetMode="External"/><Relationship Id="rId2" Type="http://schemas.openxmlformats.org/officeDocument/2006/relationships/hyperlink" Target="https://udlguidelines.cast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322234-E9C7-79BC-2CC2-47D0BF9AF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99615"/>
            <a:ext cx="12728447" cy="2764028"/>
          </a:xfrm>
        </p:spPr>
        <p:txBody>
          <a:bodyPr anchor="ctr">
            <a:normAutofit/>
          </a:bodyPr>
          <a:lstStyle/>
          <a:p>
            <a:r>
              <a:rPr lang="en-US" sz="4800" dirty="0"/>
              <a:t>Universal Design for Learning in Teaching English Language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772E23-DD42-382A-41FE-71EC96D32D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4512389"/>
            <a:ext cx="8749856" cy="467233"/>
          </a:xfrm>
        </p:spPr>
        <p:txBody>
          <a:bodyPr anchor="ctr">
            <a:normAutofit fontScale="92500"/>
          </a:bodyPr>
          <a:lstStyle/>
          <a:p>
            <a:r>
              <a:rPr lang="en-US" sz="2800" dirty="0">
                <a:cs typeface="Times New Roman" panose="02020603050405020304" pitchFamily="18" charset="0"/>
              </a:rPr>
              <a:t>Creating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accessible and engaging English Language Instruction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7709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B68F7D-1C0B-8FA4-E78C-58EE7584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en-US" sz="5400" dirty="0">
                <a:solidFill>
                  <a:srgbClr val="C00000"/>
                </a:solidFill>
              </a:rPr>
              <a:t>Universal Design for Learning (UDL)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8B382-07D5-D334-36F5-A0DFA4412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034516"/>
            <a:ext cx="10509504" cy="3823484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cs typeface="Times New Roman" panose="02020603050405020304" pitchFamily="18" charset="0"/>
              </a:rPr>
              <a:t>UDL is a framework is based on how the brain functions and how people learn. 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cs typeface="Times New Roman" panose="02020603050405020304" pitchFamily="18" charset="0"/>
              </a:rPr>
              <a:t>Creates learning experiences that are accessible to all students.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cs typeface="Times New Roman" panose="02020603050405020304" pitchFamily="18" charset="0"/>
              </a:rPr>
              <a:t>Recognizes that every learner learns differently.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cs typeface="Times New Roman" panose="02020603050405020304" pitchFamily="18" charset="0"/>
              </a:rPr>
              <a:t>Supports learners with different abilities and backgrounds experience learning with limited barriers. 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cs typeface="Times New Roman" panose="02020603050405020304" pitchFamily="18" charset="0"/>
              </a:rPr>
              <a:t>Empowers learner by giving them control over their learning. </a:t>
            </a:r>
          </a:p>
        </p:txBody>
      </p:sp>
    </p:spTree>
    <p:extLst>
      <p:ext uri="{BB962C8B-B14F-4D97-AF65-F5344CB8AC3E}">
        <p14:creationId xmlns:p14="http://schemas.microsoft.com/office/powerpoint/2010/main" val="4107032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B85FA-F7A0-4362-0318-50CD2AB4F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4981-6CEE-32A9-582E-B84FB1DE1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304" y="0"/>
            <a:ext cx="10168128" cy="1179576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C00000"/>
                </a:solidFill>
              </a:rPr>
              <a:t>UDL Guidelines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988CA-533F-6AC4-3BE9-707237BEE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8" y="829340"/>
            <a:ext cx="10994938" cy="634148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cs typeface="Times New Roman" panose="02020603050405020304" pitchFamily="18" charset="0"/>
              </a:rPr>
              <a:t>UDL framework is built on three principles: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cs typeface="Times New Roman" panose="02020603050405020304" pitchFamily="18" charset="0"/>
              </a:rPr>
              <a:t>Multiple means of Engagement: (The why we are learning) :                                                    Motivates and involves students.                                                                                                                  connects learning to students’ interest and identities                                                                                Provides meaningful choices and opportunities for participation 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cs typeface="Times New Roman" panose="02020603050405020304" pitchFamily="18" charset="0"/>
              </a:rPr>
              <a:t>Multiple Means of Representation: (The what are we learning)                                   Provides multiple ways of presenting  information                                                                          Uses texts visuals audio, examples and demonstrations 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>
                <a:cs typeface="Times New Roman" panose="02020603050405020304" pitchFamily="18" charset="0"/>
              </a:rPr>
              <a:t>Multiple Means of Action and Expression (The how are we learning)                                              Provides students with different ways to practice and demonstrate learning.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892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E92F93-2870-7849-274E-5EAC33B7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BA31F1-8286-4E06-BBF8-485A33612FF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0688A0-B25A-6500-5FBB-DF0BA02D7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9721"/>
            <a:ext cx="121920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 Why we need UDL for English Language Learners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477A5BF-BB10-8DF6-9146-1A43F85616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1950621"/>
              </p:ext>
            </p:extLst>
          </p:nvPr>
        </p:nvGraphicFramePr>
        <p:xfrm>
          <a:off x="-1" y="1155031"/>
          <a:ext cx="12368463" cy="6160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48552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C80BC-58C3-5FF5-1C69-D9E442ED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089" y="220016"/>
            <a:ext cx="10506456" cy="1919141"/>
          </a:xfrm>
        </p:spPr>
        <p:txBody>
          <a:bodyPr anchor="b">
            <a:normAutofit/>
          </a:bodyPr>
          <a:lstStyle/>
          <a:p>
            <a:r>
              <a:rPr lang="en-US" sz="5400" dirty="0">
                <a:solidFill>
                  <a:srgbClr val="C00000"/>
                </a:solidFill>
                <a:cs typeface="Times New Roman" panose="02020603050405020304" pitchFamily="18" charset="0"/>
              </a:rPr>
              <a:t>Challenges with Representation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D2810-5EFE-56DF-279F-22AB8B50C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192890"/>
            <a:ext cx="11590422" cy="366510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cs typeface="Times New Roman" panose="02020603050405020304" pitchFamily="18" charset="0"/>
              </a:rPr>
              <a:t>Difficulty in identifying grammar structures in dense text. </a:t>
            </a:r>
          </a:p>
          <a:p>
            <a:pPr>
              <a:lnSpc>
                <a:spcPct val="150000"/>
              </a:lnSpc>
            </a:pPr>
            <a:r>
              <a:rPr lang="en-US" dirty="0">
                <a:cs typeface="Times New Roman" panose="02020603050405020304" pitchFamily="18" charset="0"/>
              </a:rPr>
              <a:t>Students may struggle to distinguish the main verb form the auxiliary verb “going to”. </a:t>
            </a:r>
          </a:p>
          <a:p>
            <a:pPr>
              <a:lnSpc>
                <a:spcPct val="150000"/>
              </a:lnSpc>
            </a:pPr>
            <a:r>
              <a:rPr lang="en-US" dirty="0">
                <a:cs typeface="Times New Roman" panose="02020603050405020304" pitchFamily="18" charset="0"/>
              </a:rPr>
              <a:t>Difficulty with independent text reading. 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168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C4F43E-CAD6-A056-B0F4-48D9A167D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7" y="548640"/>
            <a:ext cx="10948417" cy="117957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Overcoming Barriers with Assistive Technology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27F10-2EC1-99C9-36F9-647738055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850" y="2294250"/>
            <a:ext cx="11934118" cy="401511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hlinkClick r:id="rId2"/>
              </a:rPr>
              <a:t>Microsoft Immersive Reader: </a:t>
            </a:r>
            <a:endParaRPr lang="en-US" sz="32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>
                <a:cs typeface="Times New Roman" panose="02020603050405020304" pitchFamily="18" charset="0"/>
              </a:rPr>
              <a:t>Read aloud.</a:t>
            </a:r>
          </a:p>
          <a:p>
            <a:pPr marL="0" indent="0">
              <a:buNone/>
            </a:pPr>
            <a:r>
              <a:rPr lang="en-US" sz="3200" dirty="0">
                <a:cs typeface="Times New Roman" panose="02020603050405020304" pitchFamily="18" charset="0"/>
              </a:rPr>
              <a:t>Adjustable reading speed.  </a:t>
            </a:r>
          </a:p>
          <a:p>
            <a:pPr marL="0" indent="0">
              <a:buNone/>
            </a:pPr>
            <a:r>
              <a:rPr lang="en-US" sz="3200" dirty="0">
                <a:cs typeface="Times New Roman" panose="02020603050405020304" pitchFamily="18" charset="0"/>
              </a:rPr>
              <a:t>Students can list at a pace that works for them. 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3200" dirty="0">
                <a:hlinkClick r:id="rId3"/>
              </a:rPr>
              <a:t>Natural Reader</a:t>
            </a:r>
            <a:r>
              <a:rPr lang="en-US" sz="3200" dirty="0"/>
              <a:t>: </a:t>
            </a:r>
          </a:p>
          <a:p>
            <a:pPr marL="0" indent="0">
              <a:buNone/>
            </a:pPr>
            <a:r>
              <a:rPr lang="en-US" sz="3200" dirty="0">
                <a:cs typeface="Times New Roman" panose="02020603050405020304" pitchFamily="18" charset="0"/>
              </a:rPr>
              <a:t>Provides text to speech with natural sounding voices. 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3200" dirty="0">
                <a:hlinkClick r:id="rId4"/>
              </a:rPr>
              <a:t>Read &amp; Write for Google Chrome: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Provides reading text support features. </a:t>
            </a:r>
            <a:r>
              <a:rPr lang="en-US" sz="3200" dirty="0"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32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08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F700B1B-EAB5-4F3A-4D7D-593960513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39"/>
            <a:ext cx="12761174" cy="1665171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C00000"/>
                </a:solidFill>
                <a:cs typeface="Times New Roman" panose="02020603050405020304" pitchFamily="18" charset="0"/>
              </a:rPr>
              <a:t>Challenges with </a:t>
            </a:r>
            <a:r>
              <a:rPr lang="en-US" sz="4000" dirty="0">
                <a:solidFill>
                  <a:srgbClr val="C00000"/>
                </a:solidFill>
              </a:rPr>
              <a:t>Action and Expression</a:t>
            </a:r>
            <a:br>
              <a:rPr lang="en-US" sz="4000" dirty="0">
                <a:solidFill>
                  <a:srgbClr val="C00000"/>
                </a:solidFill>
              </a:rPr>
            </a:b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C712A-5B13-B8D6-D42A-82352E68E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209" y="2487168"/>
            <a:ext cx="10168128" cy="369502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/>
              <a:t>The free practice has limited options for students to demonstrate their understanding It relies heavily on oral interaction. 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This might create a barrier for students who are shy or prefer to use visual or written expressions.</a:t>
            </a:r>
          </a:p>
          <a:p>
            <a:pPr>
              <a:lnSpc>
                <a:spcPct val="150000"/>
              </a:lnSpc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27424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FB6842-B284-7C53-767B-5A5503435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Overcoming Barriers with Assistive Technology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F0979-A791-08F8-DB8A-17FED2D87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hlinkClick r:id="rId2"/>
              </a:rPr>
              <a:t>Canva</a:t>
            </a:r>
            <a:r>
              <a:rPr lang="en-US" sz="3200" dirty="0"/>
              <a:t>: </a:t>
            </a:r>
          </a:p>
          <a:p>
            <a:pPr marL="0" indent="0">
              <a:buNone/>
            </a:pPr>
            <a:r>
              <a:rPr lang="en-US" sz="3200" dirty="0"/>
              <a:t>Student can use templates to illustrate their ideas with different modalities (image-text and icons). </a:t>
            </a:r>
          </a:p>
          <a:p>
            <a:pPr marL="0" indent="0">
              <a:buNone/>
            </a:pPr>
            <a:endParaRPr lang="en-US" sz="3200" dirty="0"/>
          </a:p>
          <a:p>
            <a:pPr marL="514350" indent="-514350">
              <a:buFont typeface="+mj-lt"/>
              <a:buAutoNum type="arabicPeriod" startAt="2"/>
            </a:pPr>
            <a:r>
              <a:rPr lang="en-US" sz="3200" dirty="0">
                <a:hlinkClick r:id="rId3"/>
              </a:rPr>
              <a:t>CapCut: </a:t>
            </a:r>
            <a:r>
              <a:rPr lang="en-US" sz="3200" dirty="0"/>
              <a:t> </a:t>
            </a:r>
          </a:p>
          <a:p>
            <a:pPr marL="0" indent="0">
              <a:buNone/>
            </a:pPr>
            <a:r>
              <a:rPr lang="en-US" sz="3200" dirty="0"/>
              <a:t>Students can create videos to demonstrate their understanding, using text, images, sounds. 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43566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29D5AD-8348-4446-B191-6A9B6FE03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A3F395A2-2B64-4749-BD93-2F159C7E1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1899601"/>
          </a:xfrm>
          <a:custGeom>
            <a:avLst/>
            <a:gdLst>
              <a:gd name="connsiteX0" fmla="*/ 0 w 12188952"/>
              <a:gd name="connsiteY0" fmla="*/ 0 h 1899601"/>
              <a:gd name="connsiteX1" fmla="*/ 12188952 w 12188952"/>
              <a:gd name="connsiteY1" fmla="*/ 0 h 1899601"/>
              <a:gd name="connsiteX2" fmla="*/ 12188952 w 12188952"/>
              <a:gd name="connsiteY2" fmla="*/ 1635106 h 1899601"/>
              <a:gd name="connsiteX3" fmla="*/ 11356325 w 12188952"/>
              <a:gd name="connsiteY3" fmla="*/ 1707615 h 1899601"/>
              <a:gd name="connsiteX4" fmla="*/ 6096001 w 12188952"/>
              <a:gd name="connsiteY4" fmla="*/ 1899601 h 1899601"/>
              <a:gd name="connsiteX5" fmla="*/ 835678 w 12188952"/>
              <a:gd name="connsiteY5" fmla="*/ 1707615 h 1899601"/>
              <a:gd name="connsiteX6" fmla="*/ 0 w 12188952"/>
              <a:gd name="connsiteY6" fmla="*/ 1634841 h 189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88952" h="1899601">
                <a:moveTo>
                  <a:pt x="0" y="0"/>
                </a:moveTo>
                <a:lnTo>
                  <a:pt x="12188952" y="0"/>
                </a:lnTo>
                <a:lnTo>
                  <a:pt x="12188952" y="1635106"/>
                </a:lnTo>
                <a:lnTo>
                  <a:pt x="11356325" y="1707615"/>
                </a:lnTo>
                <a:cubicBezTo>
                  <a:pt x="9739512" y="1831240"/>
                  <a:pt x="7961919" y="1899601"/>
                  <a:pt x="6096001" y="1899601"/>
                </a:cubicBezTo>
                <a:cubicBezTo>
                  <a:pt x="4230084" y="1899601"/>
                  <a:pt x="2452490" y="1831240"/>
                  <a:pt x="835678" y="1707615"/>
                </a:cubicBezTo>
                <a:lnTo>
                  <a:pt x="0" y="1634841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5CF0135B-EAB8-4CA0-896C-2D897ECD2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890722"/>
          </a:xfrm>
          <a:custGeom>
            <a:avLst/>
            <a:gdLst>
              <a:gd name="connsiteX0" fmla="*/ 0 w 12192000"/>
              <a:gd name="connsiteY0" fmla="*/ 0 h 1890722"/>
              <a:gd name="connsiteX1" fmla="*/ 12192000 w 12192000"/>
              <a:gd name="connsiteY1" fmla="*/ 0 h 1890722"/>
              <a:gd name="connsiteX2" fmla="*/ 12192000 w 12192000"/>
              <a:gd name="connsiteY2" fmla="*/ 1626227 h 1890722"/>
              <a:gd name="connsiteX3" fmla="*/ 11359165 w 12192000"/>
              <a:gd name="connsiteY3" fmla="*/ 1698736 h 1890722"/>
              <a:gd name="connsiteX4" fmla="*/ 6097526 w 12192000"/>
              <a:gd name="connsiteY4" fmla="*/ 1890722 h 1890722"/>
              <a:gd name="connsiteX5" fmla="*/ 835887 w 12192000"/>
              <a:gd name="connsiteY5" fmla="*/ 1698736 h 1890722"/>
              <a:gd name="connsiteX6" fmla="*/ 0 w 12192000"/>
              <a:gd name="connsiteY6" fmla="*/ 1625962 h 1890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890722">
                <a:moveTo>
                  <a:pt x="0" y="0"/>
                </a:moveTo>
                <a:lnTo>
                  <a:pt x="12192000" y="0"/>
                </a:lnTo>
                <a:lnTo>
                  <a:pt x="12192000" y="1626227"/>
                </a:lnTo>
                <a:lnTo>
                  <a:pt x="11359165" y="1698736"/>
                </a:lnTo>
                <a:cubicBezTo>
                  <a:pt x="9741947" y="1822361"/>
                  <a:pt x="7963910" y="1890722"/>
                  <a:pt x="6097526" y="1890722"/>
                </a:cubicBezTo>
                <a:cubicBezTo>
                  <a:pt x="4231142" y="1890722"/>
                  <a:pt x="2453104" y="1822361"/>
                  <a:pt x="835887" y="1698736"/>
                </a:cubicBezTo>
                <a:lnTo>
                  <a:pt x="0" y="1625962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3FCCA7-A7D8-9DE0-B60D-3BC8B9DB7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397"/>
            <a:ext cx="10776604" cy="127323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C00000"/>
                </a:solidFill>
              </a:rPr>
              <a:t>Multiple Means of Engagement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C3387C-D24F-4737-8A37-1DC5CFF09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452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A72E8-3B3B-803B-4D0A-7FDB51B1A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937" y="2527273"/>
            <a:ext cx="10515600" cy="36941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dirty="0"/>
              <a:t>Lack of personal relevance and interest. 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Students might find the textbook examples disconnected from their daily lives, leading to low motivation.</a:t>
            </a:r>
          </a:p>
        </p:txBody>
      </p:sp>
    </p:spTree>
    <p:extLst>
      <p:ext uri="{BB962C8B-B14F-4D97-AF65-F5344CB8AC3E}">
        <p14:creationId xmlns:p14="http://schemas.microsoft.com/office/powerpoint/2010/main" val="890276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6CBEB2-B950-67DA-5918-EC2DE0D58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3CD52D-979A-29A3-C835-54BAF4FAF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636" y="521208"/>
            <a:ext cx="11167447" cy="117957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C00000"/>
                </a:solidFill>
              </a:rPr>
              <a:t>Overcoming challenges with Assistive Technology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5B319-D059-E58A-479B-D1374F0E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112" y="2276856"/>
            <a:ext cx="10826496" cy="4135425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>
                <a:hlinkClick r:id="rId2"/>
              </a:rPr>
              <a:t>Canva</a:t>
            </a:r>
            <a:r>
              <a:rPr lang="en-US" sz="3200" dirty="0"/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/>
              <a:t>The teacher can use Canva to create visually examples about topics that interest students.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en-US" sz="3200" dirty="0">
                <a:hlinkClick r:id="rId3"/>
              </a:rPr>
              <a:t>Padlet</a:t>
            </a:r>
            <a:r>
              <a:rPr lang="en-US" sz="3200" dirty="0"/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/>
              <a:t>Students can create videos to demonstrate their understanding, using text, images, sounds.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79825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1AB00C-A7E5-608D-70DE-52959AE2C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en-US" sz="6000" dirty="0">
                <a:solidFill>
                  <a:srgbClr val="C00000"/>
                </a:solidFill>
              </a:rPr>
              <a:t>References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19279-E547-1DF5-75CA-B682AE129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579" y="2913191"/>
            <a:ext cx="11141242" cy="3329764"/>
          </a:xfrm>
        </p:spPr>
        <p:txBody>
          <a:bodyPr>
            <a:normAutofit/>
          </a:bodyPr>
          <a:lstStyle/>
          <a:p>
            <a:pPr marL="0" indent="-457200">
              <a:buNone/>
            </a:pPr>
            <a:endParaRPr lang="en-US" sz="2400" dirty="0">
              <a:hlinkClick r:id="rId2"/>
            </a:endParaRPr>
          </a:p>
          <a:p>
            <a:pPr marL="0" indent="0">
              <a:buNone/>
            </a:pPr>
            <a:r>
              <a:rPr lang="en-US" sz="2400" dirty="0"/>
              <a:t>Center for Applied Special Technology (CAST). (2024). About Universal Design for Learning [webpage]. Retrieved </a:t>
            </a:r>
            <a:r>
              <a:rPr lang="en-US" sz="2400" dirty="0">
                <a:hlinkClick r:id="rId2"/>
              </a:rPr>
              <a:t>https://udlguidelines.cast.org</a:t>
            </a:r>
            <a:endParaRPr lang="en-US" sz="2400" dirty="0"/>
          </a:p>
          <a:p>
            <a:pPr marL="0" indent="-457200">
              <a:buNone/>
            </a:pPr>
            <a:endParaRPr lang="en-US" sz="2400" dirty="0"/>
          </a:p>
          <a:p>
            <a:pPr marL="0" indent="-457200">
              <a:buNone/>
            </a:pPr>
            <a:r>
              <a:rPr lang="en-US" sz="2400" dirty="0"/>
              <a:t>RAO, K., &amp; TORRES, C. (2017). Supporting Academic and Affective Learning Processes for English Language Learners with Universal Design for Learning. TESOL Quarterly, 51(2), 460–472. </a:t>
            </a:r>
            <a:r>
              <a:rPr lang="en-US" sz="2400" dirty="0">
                <a:hlinkClick r:id="rId3"/>
              </a:rPr>
              <a:t>http://www.jstor.org/stable/4498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-45720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16074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556</Words>
  <Application>Microsoft Macintosh PowerPoint</Application>
  <PresentationFormat>Widescreen</PresentationFormat>
  <Paragraphs>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Times New Roman</vt:lpstr>
      <vt:lpstr>Office Theme</vt:lpstr>
      <vt:lpstr>Universal Design for Learning in Teaching English Language</vt:lpstr>
      <vt:lpstr>Universal Design for Learning (UDL)</vt:lpstr>
      <vt:lpstr>UDL Guidelines  </vt:lpstr>
      <vt:lpstr> Why we need UDL for English Language Learners</vt:lpstr>
      <vt:lpstr>Challenges with Representation</vt:lpstr>
      <vt:lpstr>Overcoming Barriers with Assistive Technology </vt:lpstr>
      <vt:lpstr>Challenges with Action and Expression </vt:lpstr>
      <vt:lpstr>Overcoming Barriers with Assistive Technology </vt:lpstr>
      <vt:lpstr>Multiple Means of Engagement </vt:lpstr>
      <vt:lpstr>Overcoming challenges with Assistive Technology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Maha S. Mohammed AlAmri</dc:creator>
  <cp:lastModifiedBy>Maha S. Mohammed AlAmri</cp:lastModifiedBy>
  <cp:revision>132</cp:revision>
  <dcterms:created xsi:type="dcterms:W3CDTF">2026-10-07T21:55:42Z</dcterms:created>
  <dcterms:modified xsi:type="dcterms:W3CDTF">2026-10-09T23:33:57Z</dcterms:modified>
</cp:coreProperties>
</file>